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40"/>
  </p:notesMasterIdLst>
  <p:sldIdLst>
    <p:sldId id="256" r:id="rId2"/>
    <p:sldId id="257" r:id="rId3"/>
    <p:sldId id="258" r:id="rId4"/>
    <p:sldId id="323" r:id="rId5"/>
    <p:sldId id="296" r:id="rId6"/>
    <p:sldId id="298" r:id="rId7"/>
    <p:sldId id="297" r:id="rId8"/>
    <p:sldId id="327" r:id="rId9"/>
    <p:sldId id="328" r:id="rId10"/>
    <p:sldId id="330" r:id="rId11"/>
    <p:sldId id="329" r:id="rId12"/>
    <p:sldId id="346" r:id="rId13"/>
    <p:sldId id="324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25" r:id="rId28"/>
    <p:sldId id="326" r:id="rId29"/>
    <p:sldId id="259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</p:sldIdLst>
  <p:sldSz cx="9144000" cy="5143500" type="screen16x9"/>
  <p:notesSz cx="6858000" cy="9144000"/>
  <p:embeddedFontLst>
    <p:embeddedFont>
      <p:font typeface="Comfortaa" panose="020B0604020202020204" charset="0"/>
      <p:regular r:id="rId41"/>
      <p:bold r:id="rId42"/>
    </p:embeddedFont>
    <p:embeddedFont>
      <p:font typeface="Open Sans" panose="020B0604020202020204" charset="0"/>
      <p:regular r:id="rId43"/>
      <p:bold r:id="rId44"/>
      <p:italic r:id="rId45"/>
      <p:boldItalic r:id="rId46"/>
    </p:embeddedFont>
    <p:embeddedFont>
      <p:font typeface="Source Code Pro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" initials="NRG" lastIdx="1" clrIdx="0">
    <p:extLst>
      <p:ext uri="{19B8F6BF-5375-455C-9EA6-DF929625EA0E}">
        <p15:presenceInfo xmlns:p15="http://schemas.microsoft.com/office/powerpoint/2012/main" userId="Nicol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70228d1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70228d1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262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70228d15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70228d15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475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70228d15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70228d15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807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70228d15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70228d15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860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70228d15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70228d15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2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70228d15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70228d15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27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70228d1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70228d15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45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70228d15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670228d15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117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70228d1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70228d1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325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70228d15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70228d15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5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2012a5b7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2012a5b7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70228d15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670228d15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626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2012a5b7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2012a5b7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70228d15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70228d15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70228d15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70228d15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70228d15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670228d15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70228d1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70228d1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70228d15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670228d15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70228d1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670228d1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854f75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854f75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54f75a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54f75a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4eaba37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4eaba37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854f75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854f75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eb3c370b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eb3c370b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96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70228d1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70228d1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50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0228d1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70228d1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71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0228d1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70228d1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22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70228d1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70228d1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67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70228d1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70228d1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604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AUTOLAYOUT_2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AUTOLAYOUT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64" name="Google Shape;64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robinsongarcia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3/ggplot2-cheatsheet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robin/introstatscon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ybrunson/ggalluvial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950" y="1412535"/>
            <a:ext cx="2967600" cy="229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Curso básico de lenguaje R aplicado a las Ciencias Sociales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AC42F-10F0-4DDD-9188-2934CB39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245269"/>
            <a:ext cx="2468166" cy="1715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interés</a:t>
            </a:r>
            <a:endParaRPr lang="en-US" sz="2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C2C8E3-FEC6-46D4-BC94-11DB79EC0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986" y="245269"/>
            <a:ext cx="5614060" cy="171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>
              <a:lnSpc>
                <a:spcPct val="90000"/>
              </a:lnSpc>
              <a:buNone/>
            </a:pP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Listado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mantenidos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por la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comunidad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científica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.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Desde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extracción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datos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,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procesamiento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del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lenguaje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natural,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visualización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o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publicación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datos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científicos</a:t>
            </a:r>
            <a:endParaRPr lang="en-US" sz="1600" b="1" kern="1200" dirty="0">
              <a:solidFill>
                <a:schemeClr val="accent5"/>
              </a:solidFill>
              <a:latin typeface="Comfortaa" panose="020B0604020202020204" charset="0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788B84-A526-4B79-A7F2-D1F8AD6C1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" r="2827"/>
          <a:stretch/>
        </p:blipFill>
        <p:spPr>
          <a:xfrm>
            <a:off x="-6876" y="2072363"/>
            <a:ext cx="9150876" cy="3069946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018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1DF06-1BF1-4051-B6C7-910DE535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245269"/>
            <a:ext cx="2468166" cy="1715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interés</a:t>
            </a:r>
            <a:endParaRPr lang="en-US" sz="2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9161A5-FB8A-4320-A2AE-3DD45CE53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986" y="245269"/>
            <a:ext cx="5614060" cy="171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>
              <a:lnSpc>
                <a:spcPct val="90000"/>
              </a:lnSpc>
              <a:buNone/>
            </a:pP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Familia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R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desarrollados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por el Instituto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Estudios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Cuantativos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las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Ciencias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Sociales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la Universidad de Harvard.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093CEA-F978-4927-BDBE-BA5AD45F4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29" b="-2"/>
          <a:stretch/>
        </p:blipFill>
        <p:spPr>
          <a:xfrm>
            <a:off x="-6876" y="2072363"/>
            <a:ext cx="9150876" cy="3069946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422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3. Instalación de librerías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Comenzar a utilizar funciones de una librería externa a R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Instala la librería de visualización de datos </a:t>
            </a:r>
            <a:r>
              <a:rPr lang="es-ES" i="1" dirty="0" err="1">
                <a:solidFill>
                  <a:schemeClr val="accent4"/>
                </a:solidFill>
              </a:rPr>
              <a:t>zeligverse</a:t>
            </a:r>
            <a:r>
              <a:rPr lang="es-ES" i="1" dirty="0">
                <a:solidFill>
                  <a:schemeClr val="accent6"/>
                </a:solidFill>
              </a:rPr>
              <a:t>. </a:t>
            </a:r>
            <a:r>
              <a:rPr lang="es-ES" dirty="0">
                <a:solidFill>
                  <a:schemeClr val="accent6"/>
                </a:solidFill>
              </a:rPr>
              <a:t>Una vez instalada, deberás activarla para comenzar a utilizar sus funciones con el comando </a:t>
            </a:r>
            <a:r>
              <a:rPr lang="es-ES" dirty="0" err="1">
                <a:solidFill>
                  <a:schemeClr val="accent3"/>
                </a:solidFill>
              </a:rPr>
              <a:t>library</a:t>
            </a:r>
            <a:r>
              <a:rPr lang="es-ES" dirty="0">
                <a:solidFill>
                  <a:schemeClr val="accent3"/>
                </a:solidFill>
              </a:rPr>
              <a:t>()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Crea un documento </a:t>
            </a:r>
            <a:r>
              <a:rPr lang="es-ES" dirty="0" err="1">
                <a:solidFill>
                  <a:schemeClr val="accent6"/>
                </a:solidFill>
              </a:rPr>
              <a:t>Rmarkdown</a:t>
            </a:r>
            <a:r>
              <a:rPr lang="es-ES" dirty="0">
                <a:solidFill>
                  <a:schemeClr val="accent6"/>
                </a:solidFill>
              </a:rPr>
              <a:t> en el que documentes todo el proceso de instalación. Entra en la web del proyecto </a:t>
            </a:r>
            <a:r>
              <a:rPr lang="es-ES" dirty="0" err="1">
                <a:solidFill>
                  <a:schemeClr val="accent6"/>
                </a:solidFill>
              </a:rPr>
              <a:t>Zelig</a:t>
            </a:r>
            <a:r>
              <a:rPr lang="es-ES" dirty="0">
                <a:solidFill>
                  <a:schemeClr val="accent6"/>
                </a:solidFill>
              </a:rPr>
              <a:t> y reproduce el primer ejemplo que muestran.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89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GGPLOT2</a:t>
            </a:r>
            <a:br>
              <a:rPr lang="es-ES" sz="2800" dirty="0"/>
            </a:br>
            <a:br>
              <a:rPr lang="es-ES" sz="2800" dirty="0"/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1. Gramática de ggplot2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Tipos de gráficos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Personalización de etiquetas y temas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2-2</a:t>
            </a:r>
            <a:endParaRPr lang="es-ES" sz="2800" dirty="0"/>
          </a:p>
        </p:txBody>
      </p:sp>
      <p:pic>
        <p:nvPicPr>
          <p:cNvPr id="2050" name="Picture 2" descr="Image result for ggplot2 graphs">
            <a:extLst>
              <a:ext uri="{FF2B5EF4-FFF2-40B4-BE49-F238E27FC236}">
                <a16:creationId xmlns:a16="http://schemas.microsoft.com/office/drawing/2014/main" id="{BE179330-9FA2-44CF-BC40-5417029DA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9"/>
          <a:stretch/>
        </p:blipFill>
        <p:spPr bwMode="auto">
          <a:xfrm>
            <a:off x="3067050" y="0"/>
            <a:ext cx="6076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1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17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4555450" y="1972500"/>
            <a:ext cx="1398300" cy="1863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94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t="6050"/>
          <a:stretch/>
        </p:blipFill>
        <p:spPr>
          <a:xfrm>
            <a:off x="1031338" y="0"/>
            <a:ext cx="708132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331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50" y="2084875"/>
            <a:ext cx="4074550" cy="292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936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525" y="2232300"/>
            <a:ext cx="4513775" cy="2701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39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Caja y bigotes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boxplot()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350" y="2199700"/>
            <a:ext cx="4362950" cy="2581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507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4400" y="4023850"/>
            <a:ext cx="42576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Nicolás Robinson-Garcia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 b="1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http://nrobinsongarcia.com</a:t>
            </a:r>
            <a:endParaRPr sz="1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4400" y="934797"/>
            <a:ext cx="4107600" cy="24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3200" dirty="0"/>
              <a:t>Curso básico de lenguaje R aplicado a las Ciencias Sociales</a:t>
            </a:r>
            <a:br>
              <a:rPr lang="es-ES" sz="3200" dirty="0"/>
            </a:br>
            <a:br>
              <a:rPr lang="es-ES" sz="3200" dirty="0"/>
            </a:br>
            <a:br>
              <a:rPr lang="es-ES" sz="3200" dirty="0"/>
            </a:b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Versión 2.0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Abril 2019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526844" y="636700"/>
            <a:ext cx="4334934" cy="431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Curso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organizado por la 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Oficina de Apoyo al Investigador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de la Universidad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Internacional de la Rioja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10 de abril 2019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Curso de 10 horas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title"/>
          </p:nvPr>
        </p:nvSpPr>
        <p:spPr>
          <a:xfrm>
            <a:off x="852321" y="470673"/>
            <a:ext cx="5605629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Open Sans"/>
              </a:rPr>
              <a:t>Visualización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Open Sans"/>
              </a:rPr>
              <a:t> de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Open Sans"/>
              </a:rPr>
              <a:t>datos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Open Sans"/>
              </a:rPr>
              <a:t> - </a:t>
            </a:r>
            <a:r>
              <a:rPr lang="en-US" sz="3100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  <a:sym typeface="Open Sans"/>
              </a:rPr>
              <a:t>{ggplot2}</a:t>
            </a:r>
          </a:p>
        </p:txBody>
      </p:sp>
      <p:sp>
        <p:nvSpPr>
          <p:cNvPr id="369" name="Google Shape;369;p54"/>
          <p:cNvSpPr txBox="1">
            <a:spLocks noGrp="1"/>
          </p:cNvSpPr>
          <p:nvPr>
            <p:ph type="body" idx="1"/>
          </p:nvPr>
        </p:nvSpPr>
        <p:spPr>
          <a:xfrm>
            <a:off x="852321" y="1708629"/>
            <a:ext cx="4850901" cy="25879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El paquete de gráficos más extendido y empleado actualmente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Su creador, Hadley Wickham, CEO de RStudio es autor de los paquetes más populares en la actualidad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Numerosos paquetes de visualización están basados a su vez en </a:t>
            </a:r>
            <a:r>
              <a:rPr lang="en-US" sz="1500" b="1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ggplot2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Se caracteriza por emplear la </a:t>
            </a:r>
            <a:r>
              <a:rPr lang="en-US" sz="150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gramática de gráficos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, una forma intuitiva de crear gráficas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ggplot2 logo">
            <a:extLst>
              <a:ext uri="{FF2B5EF4-FFF2-40B4-BE49-F238E27FC236}">
                <a16:creationId xmlns:a16="http://schemas.microsoft.com/office/drawing/2014/main" id="{D21675E6-01FE-46BB-9500-F6C152B3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43" y="1919111"/>
            <a:ext cx="1161817" cy="13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218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266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Google Shape;374;p55"/>
          <p:cNvSpPr txBox="1">
            <a:spLocks noGrp="1"/>
          </p:cNvSpPr>
          <p:nvPr>
            <p:ph type="title"/>
          </p:nvPr>
        </p:nvSpPr>
        <p:spPr>
          <a:xfrm>
            <a:off x="395653" y="3567478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Visualización</a:t>
            </a: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 de </a:t>
            </a:r>
            <a:r>
              <a:rPr lang="en-US" sz="3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datos</a:t>
            </a:r>
            <a:r>
              <a:rPr lang="en-US" sz="3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 - </a:t>
            </a:r>
            <a:r>
              <a:rPr lang="en-US" sz="3800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  <a:sym typeface="Open Sans"/>
              </a:rPr>
              <a:t>{ggplot2}</a:t>
            </a:r>
          </a:p>
        </p:txBody>
      </p:sp>
      <p:sp>
        <p:nvSpPr>
          <p:cNvPr id="375" name="Google Shape;375;p55"/>
          <p:cNvSpPr txBox="1">
            <a:spLocks noGrp="1"/>
          </p:cNvSpPr>
          <p:nvPr>
            <p:ph type="body" idx="1"/>
          </p:nvPr>
        </p:nvSpPr>
        <p:spPr>
          <a:xfrm>
            <a:off x="1004521" y="4361773"/>
            <a:ext cx="6858000" cy="3150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kern="1200" dirty="0" err="1">
                <a:solidFill>
                  <a:srgbClr val="E7E6E6"/>
                </a:solidFill>
                <a:latin typeface="+mn-lt"/>
                <a:ea typeface="+mn-ea"/>
                <a:cs typeface="+mn-cs"/>
                <a:sym typeface="Open Sans"/>
              </a:rPr>
              <a:t>Algunos</a:t>
            </a:r>
            <a:r>
              <a:rPr lang="en-US" sz="2000" b="1" kern="1200" dirty="0">
                <a:solidFill>
                  <a:srgbClr val="E7E6E6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2000" b="1" kern="1200" dirty="0" err="1">
                <a:solidFill>
                  <a:srgbClr val="E7E6E6"/>
                </a:solidFill>
                <a:latin typeface="+mn-lt"/>
                <a:ea typeface="+mn-ea"/>
                <a:cs typeface="+mn-cs"/>
                <a:sym typeface="Open Sans"/>
              </a:rPr>
              <a:t>ejemplos</a:t>
            </a:r>
            <a:endParaRPr lang="en-US" sz="2000" b="1" i="1" kern="1200" dirty="0">
              <a:solidFill>
                <a:srgbClr val="E7E6E6"/>
              </a:solidFill>
              <a:latin typeface="+mn-lt"/>
              <a:ea typeface="+mn-ea"/>
              <a:cs typeface="+mn-cs"/>
              <a:sym typeface="Open Sans"/>
            </a:endParaRPr>
          </a:p>
        </p:txBody>
      </p:sp>
      <p:pic>
        <p:nvPicPr>
          <p:cNvPr id="378" name="Google Shape;378;p55"/>
          <p:cNvPicPr preferRelativeResize="0"/>
          <p:nvPr/>
        </p:nvPicPr>
        <p:blipFill rotWithShape="1">
          <a:blip r:embed="rId3">
            <a:extLst/>
          </a:blip>
          <a:srcRect r="7140"/>
          <a:stretch/>
        </p:blipFill>
        <p:spPr>
          <a:xfrm>
            <a:off x="240030" y="740798"/>
            <a:ext cx="2569206" cy="1978227"/>
          </a:xfrm>
          <a:prstGeom prst="rect">
            <a:avLst/>
          </a:prstGeom>
          <a:noFill/>
        </p:spPr>
      </p:pic>
      <p:pic>
        <p:nvPicPr>
          <p:cNvPr id="376" name="Google Shape;376;p55"/>
          <p:cNvPicPr preferRelativeResize="0"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9296" y="925227"/>
            <a:ext cx="2574993" cy="1609370"/>
          </a:xfrm>
          <a:prstGeom prst="rect">
            <a:avLst/>
          </a:prstGeom>
          <a:noFill/>
        </p:spPr>
      </p:pic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5050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7" name="Google Shape;377;p55"/>
          <p:cNvPicPr preferRelativeResize="0"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37293" y="462678"/>
            <a:ext cx="2567937" cy="2567937"/>
          </a:xfrm>
          <a:prstGeom prst="rect">
            <a:avLst/>
          </a:prstGeom>
          <a:noFill/>
        </p:spPr>
      </p:pic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3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Cheat sheet</a:t>
            </a:r>
            <a:endParaRPr sz="2400" b="1" i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 dirty="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3229938" y="1184450"/>
            <a:ext cx="2684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Descárgala aquí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4">
            <a:alphaModFix/>
          </a:blip>
          <a:srcRect b="48752"/>
          <a:stretch/>
        </p:blipFill>
        <p:spPr>
          <a:xfrm>
            <a:off x="414750" y="1871150"/>
            <a:ext cx="8314476" cy="3272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199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 dirty="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624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geom_point(mapping = aes(x = displ, y = hwy))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 dirty="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38578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mpg) +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 dirty="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74524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 dirty="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3031545" y="2077156"/>
            <a:ext cx="332544" cy="332294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60"/>
          <p:cNvCxnSpPr>
            <a:cxnSpLocks/>
            <a:stCxn id="411" idx="6"/>
          </p:cNvCxnSpPr>
          <p:nvPr/>
        </p:nvCxnSpPr>
        <p:spPr>
          <a:xfrm>
            <a:off x="3364089" y="2243303"/>
            <a:ext cx="1219200" cy="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3" name="Google Shape;413;p60"/>
          <p:cNvSpPr txBox="1"/>
          <p:nvPr/>
        </p:nvSpPr>
        <p:spPr>
          <a:xfrm>
            <a:off x="4644100" y="1953750"/>
            <a:ext cx="41883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 añadir nuevas capas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0575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Paquetes y librerías</a:t>
            </a:r>
            <a:br>
              <a:rPr lang="es-ES" sz="2800" dirty="0"/>
            </a:br>
            <a:br>
              <a:rPr lang="es-ES" sz="2800" dirty="0"/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1. Instalación de paquetes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Visualización de datos - ggplot2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Análisis estadístico y regresiones en R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2-I</a:t>
            </a:r>
            <a:endParaRPr lang="es-E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FEDC2F-B559-4B2D-B691-5751A37A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988" y="0"/>
            <a:ext cx="61000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1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Paquetes y librerías</a:t>
            </a:r>
            <a:br>
              <a:rPr lang="es-ES" sz="2800" dirty="0"/>
            </a:br>
            <a:br>
              <a:rPr lang="es-ES" sz="2800" dirty="0"/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1. Instalación de paquetes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Visualización de datos - ggplot2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Análisis estadístico y regresiones en R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2-I</a:t>
            </a:r>
            <a:endParaRPr lang="es-E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FEDC2F-B559-4B2D-B691-5751A37A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988" y="0"/>
            <a:ext cx="61000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73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b="1" dirty="0">
                <a:solidFill>
                  <a:srgbClr val="000000"/>
                </a:solidFill>
              </a:rPr>
              <a:t> 1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Presentación</a:t>
            </a:r>
            <a:endParaRPr sz="1800" dirty="0">
              <a:solidFill>
                <a:srgbClr val="000000"/>
              </a:solidFill>
            </a:endParaRPr>
          </a:p>
          <a:p>
            <a:pPr indent="-34290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¿Qué es y por qué R?</a:t>
            </a:r>
            <a:endParaRPr sz="1800" dirty="0">
              <a:solidFill>
                <a:srgbClr val="000000"/>
              </a:solidFill>
            </a:endParaRPr>
          </a:p>
          <a:p>
            <a:pPr lvl="0" indent="-342900">
              <a:spcBef>
                <a:spcPts val="1600"/>
              </a:spcBef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Instalación y toma de contacto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Importación de datos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dirty="0">
                <a:solidFill>
                  <a:srgbClr val="000000"/>
                </a:solidFill>
              </a:rPr>
              <a:t> </a:t>
            </a:r>
            <a:r>
              <a:rPr lang="es" sz="3000" b="1" dirty="0">
                <a:solidFill>
                  <a:srgbClr val="000000"/>
                </a:solidFill>
              </a:rPr>
              <a:t>2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El uso de paquetes y librerías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 err="1">
                <a:solidFill>
                  <a:srgbClr val="000000"/>
                </a:solidFill>
              </a:rPr>
              <a:t>Intro</a:t>
            </a:r>
            <a:r>
              <a:rPr lang="es-ES" sz="1800" dirty="0">
                <a:solidFill>
                  <a:srgbClr val="000000"/>
                </a:solidFill>
              </a:rPr>
              <a:t> al paquete </a:t>
            </a:r>
            <a:r>
              <a:rPr lang="es-ES" sz="1800" i="1" dirty="0">
                <a:solidFill>
                  <a:srgbClr val="000000"/>
                </a:solidFill>
              </a:rPr>
              <a:t>ggplot2</a:t>
            </a:r>
            <a:endParaRPr sz="1800" i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Análisis descriptivo y visualización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Puesta en común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266545" y="773528"/>
            <a:ext cx="85206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el </a:t>
            </a:r>
            <a:r>
              <a:rPr lang="es" sz="30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material del curso </a:t>
            </a: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así como recursos adicionales están disponibles</a:t>
            </a:r>
            <a:endParaRPr sz="30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Image result for download">
            <a:hlinkClick r:id="rId3"/>
            <a:extLst>
              <a:ext uri="{FF2B5EF4-FFF2-40B4-BE49-F238E27FC236}">
                <a16:creationId xmlns:a16="http://schemas.microsoft.com/office/drawing/2014/main" id="{474E688C-A038-4BBB-A549-3442C48B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89" y="2370667"/>
            <a:ext cx="267335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¿Cobran todos los técnicos de la empresa X un salario similar?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0" name="Google Shape;4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8" y="2364325"/>
            <a:ext cx="7968075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/>
          <p:nvPr/>
        </p:nvSpPr>
        <p:spPr>
          <a:xfrm>
            <a:off x="711600" y="3782725"/>
            <a:ext cx="3870000" cy="27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26" y="2024725"/>
            <a:ext cx="4907150" cy="3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histograma nos permite ver rápidamente si la distribución es normal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Otra opción es comparar la distribución por cuantiles reales con los teóricos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76" y="2159775"/>
            <a:ext cx="4870049" cy="29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de Shapiro-Wilk de normalidad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shapiro.test()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1" name="Google Shape;44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76" y="2735050"/>
            <a:ext cx="6198625" cy="162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del salario de directivos y técnicos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(catlab= 3 y 1)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t.test()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Contraste de hipótesis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00" y="2609200"/>
            <a:ext cx="7382401" cy="2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ANOVA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 salarios entre las tres categorías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aov(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var1 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 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var2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 permite visualizar distintos resultados. Debes asignarle un objeto. Después, prueba resumiendo los resultados o creando un gráfico: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summary()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1" name="Google Shape;46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2" name="Google Shape;4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6" y="2172250"/>
            <a:ext cx="4434675" cy="2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296" y="2180144"/>
            <a:ext cx="4434674" cy="274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9" name="Google Shape;46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650" y="2075925"/>
            <a:ext cx="5602700" cy="2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6" name="Google Shape;47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50" y="2072375"/>
            <a:ext cx="5224900" cy="3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Paquetes y librerías</a:t>
            </a:r>
            <a:br>
              <a:rPr lang="es-ES" sz="2800" dirty="0"/>
            </a:br>
            <a:br>
              <a:rPr lang="es-ES" sz="2800" dirty="0"/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1. Instalación de paquetes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Dónde encontrarlos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Paquetes recomendados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r>
              <a:rPr lang="es-ES" sz="1600" dirty="0"/>
              <a:t>PARTE 2-I</a:t>
            </a:r>
            <a:endParaRPr lang="es-ES" sz="2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121FC58-CC29-47B1-AA2A-9853563B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695" y="0"/>
            <a:ext cx="2894610" cy="5143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3FF1A2-4CC4-4B61-B268-F15C43CD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078" y="0"/>
            <a:ext cx="28946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 descentralizado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comunidad crea sus propios paquetes que se van adhiriendo de manera modular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paquete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tiene su propia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versión y debe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actualizarse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52296"/>
          <a:stretch/>
        </p:blipFill>
        <p:spPr>
          <a:xfrm>
            <a:off x="3557525" y="2689850"/>
            <a:ext cx="5586475" cy="245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9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475" y="0"/>
            <a:ext cx="6129093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67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Normalmente, los paquetes finalizados se suben a </a:t>
            </a:r>
            <a:r>
              <a:rPr lang="es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CRAN - </a:t>
            </a:r>
            <a:r>
              <a:rPr lang="es" sz="24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https://cran.r-project.org</a:t>
            </a:r>
            <a:endParaRPr sz="24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pueden descargar directamente desde R con el siguiente comando: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&gt;install.packages(</a:t>
            </a:r>
            <a:r>
              <a:rPr lang="es" sz="2400" dirty="0">
                <a:solidFill>
                  <a:srgbClr val="274E1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“nombre_del_paquete”</a:t>
            </a:r>
            <a:r>
              <a:rPr lang="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400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7181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 embargo, muchas veces los paquetes están aún en desarrollo o estamos interesados en acceder a la última versión no testeada.</a:t>
            </a:r>
            <a:endParaRPr sz="24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muchas ocasiones podemos encontrar paquetes en la plataforma </a:t>
            </a:r>
            <a:r>
              <a:rPr lang="es-ES" sz="24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&gt;</a:t>
            </a:r>
            <a:r>
              <a:rPr lang="es-E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devtools</a:t>
            </a: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</a:t>
            </a:r>
            <a:r>
              <a:rPr lang="es-ES" sz="2400" dirty="0" err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install_github</a:t>
            </a: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s-ES" sz="2400" dirty="0">
                <a:solidFill>
                  <a:srgbClr val="274E1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“usuario/paquete”</a:t>
            </a: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</a:p>
        </p:txBody>
      </p:sp>
      <p:pic>
        <p:nvPicPr>
          <p:cNvPr id="1026" name="Picture 2" descr="Image result for github logo">
            <a:hlinkClick r:id="rId3"/>
            <a:extLst>
              <a:ext uri="{FF2B5EF4-FFF2-40B4-BE49-F238E27FC236}">
                <a16:creationId xmlns:a16="http://schemas.microsoft.com/office/drawing/2014/main" id="{38F978C9-D6C3-4B24-8699-76AA60AF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3757084"/>
            <a:ext cx="1174044" cy="117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5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AC42F-10F0-4DDD-9188-2934CB39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245269"/>
            <a:ext cx="2468166" cy="1715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interés</a:t>
            </a:r>
            <a:endParaRPr lang="en-US" sz="2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C2C8E3-FEC6-46D4-BC94-11DB79EC0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986" y="245269"/>
            <a:ext cx="5614060" cy="171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Listado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creados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por Hadley Wickham, el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gurú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detrás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RStudio.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Incluye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procesamiento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y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limpieza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datos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,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visualización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, etc.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EDA628-3A4B-4CA9-88E5-C71CC1F24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" r="-1" b="-1"/>
          <a:stretch/>
        </p:blipFill>
        <p:spPr>
          <a:xfrm>
            <a:off x="-6876" y="2072363"/>
            <a:ext cx="9150876" cy="3069946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04845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0000"/>
      </a:accent1>
      <a:accent2>
        <a:srgbClr val="FFC000"/>
      </a:accent2>
      <a:accent3>
        <a:srgbClr val="00B050"/>
      </a:accent3>
      <a:accent4>
        <a:srgbClr val="0070C0"/>
      </a:accent4>
      <a:accent5>
        <a:srgbClr val="7030A0"/>
      </a:accent5>
      <a:accent6>
        <a:srgbClr val="3F3F3F"/>
      </a:accent6>
      <a:hlink>
        <a:srgbClr val="FF000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902</Words>
  <Application>Microsoft Office PowerPoint</Application>
  <PresentationFormat>Presentación en pantalla (16:9)</PresentationFormat>
  <Paragraphs>146</Paragraphs>
  <Slides>38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Source Code Pro</vt:lpstr>
      <vt:lpstr>Comfortaa</vt:lpstr>
      <vt:lpstr>Open Sans</vt:lpstr>
      <vt:lpstr>Simple Light</vt:lpstr>
      <vt:lpstr>Curso básico de lenguaje R aplicado a las Ciencias Sociales</vt:lpstr>
      <vt:lpstr>Curso básico de lenguaje R aplicado a las Ciencias Sociales   Versión 2.0 Abril 2019</vt:lpstr>
      <vt:lpstr>Presentación de PowerPoint</vt:lpstr>
      <vt:lpstr>Paquetes y librerías  1. Instalación de paquetes  2. Dónde encontrarlos  3. Paquetes recomendados    PARTE 2-I</vt:lpstr>
      <vt:lpstr>Acceso e instalación de paquetes</vt:lpstr>
      <vt:lpstr>Presentación de PowerPoint</vt:lpstr>
      <vt:lpstr>Acceso e instalación de paquetes</vt:lpstr>
      <vt:lpstr>Acceso e instalación de paquetes</vt:lpstr>
      <vt:lpstr>Algunos recursos de interés</vt:lpstr>
      <vt:lpstr>Algunos recursos de interés</vt:lpstr>
      <vt:lpstr>Algunos recursos de interés</vt:lpstr>
      <vt:lpstr>Ejercicio 3. Instalación de librerías</vt:lpstr>
      <vt:lpstr>GGPLOT2  1. Gramática de ggplot2  2. Tipos de gráficos  3. Personalización de etiquetas y temas   PARTE 2-2</vt:lpstr>
      <vt:lpstr>Visualización de datos </vt:lpstr>
      <vt:lpstr>Visualización de datos</vt:lpstr>
      <vt:lpstr>Presentación de PowerPoint</vt:lpstr>
      <vt:lpstr>Visualización de datos - {graphics}</vt:lpstr>
      <vt:lpstr>Visualización de datos - {graphics}</vt:lpstr>
      <vt:lpstr>Visualización de datos - {graphics}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Paquetes y librerías  1. Instalación de paquetes  2. Visualización de datos - ggplot2  3. Análisis estadístico y regresiones en R  PARTE 2-I</vt:lpstr>
      <vt:lpstr>Paquetes y librerías  1. Instalación de paquetes  2. Visualización de datos - ggplot2  3. Análisis estadístico y regresiones en R  PARTE 2-I</vt:lpstr>
      <vt:lpstr>Agenda</vt:lpstr>
      <vt:lpstr>Análisis estadísticos - Test de normalidad</vt:lpstr>
      <vt:lpstr>Análisis estadísticos - Test de normalidad</vt:lpstr>
      <vt:lpstr>Análisis estadísticos - Test de normalidad</vt:lpstr>
      <vt:lpstr>Análisis estadísticos - Test de normalidad</vt:lpstr>
      <vt:lpstr>Análisis estadísticos - Contraste de hipótesis</vt:lpstr>
      <vt:lpstr>Análisis estadísticos - ANOVA</vt:lpstr>
      <vt:lpstr>Regresiones y correlaciones</vt:lpstr>
      <vt:lpstr>Regresiones y correlaciones</vt:lpstr>
      <vt:lpstr>Regresiones y correlaciones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básico de lenguaje R aplicado a las Ciencias Sociales</dc:title>
  <dc:creator>Nicolas</dc:creator>
  <cp:lastModifiedBy>Nicolas</cp:lastModifiedBy>
  <cp:revision>2</cp:revision>
  <dcterms:created xsi:type="dcterms:W3CDTF">2019-04-04T10:19:57Z</dcterms:created>
  <dcterms:modified xsi:type="dcterms:W3CDTF">2019-04-04T12:31:36Z</dcterms:modified>
</cp:coreProperties>
</file>